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6C4D"/>
    <a:srgbClr val="C9DFEC"/>
    <a:srgbClr val="439A86"/>
    <a:srgbClr val="3A5683"/>
    <a:srgbClr val="395582"/>
    <a:srgbClr val="4C616D"/>
    <a:srgbClr val="3D5A80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247" autoAdjust="0"/>
  </p:normalViewPr>
  <p:slideViewPr>
    <p:cSldViewPr snapToGrid="0">
      <p:cViewPr varScale="1">
        <p:scale>
          <a:sx n="106" d="100"/>
          <a:sy n="106" d="100"/>
        </p:scale>
        <p:origin x="79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nserc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explosion val="3"/>
          <c:dPt>
            <c:idx val="0"/>
            <c:bubble3D val="0"/>
            <c:spPr>
              <a:solidFill>
                <a:srgbClr val="4C616D"/>
              </a:solidFill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ACC-4525-ABA4-CD4B21B72EE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712-416C-8BA4-F47E25AF5E82}"/>
              </c:ext>
            </c:extLst>
          </c:dPt>
          <c:cat>
            <c:strRef>
              <c:f>Sheet1!$A$3:$A$5</c:f>
              <c:strCache>
                <c:ptCount val="2"/>
                <c:pt idx="0">
                  <c:v>Applications</c:v>
                </c:pt>
                <c:pt idx="1">
                  <c:v>Awards</c:v>
                </c:pt>
              </c:strCache>
              <c:extLst/>
            </c:strRef>
          </c:cat>
          <c:val>
            <c:numRef>
              <c:f>Sheet1!$B$3:$B$5</c:f>
              <c:numCache>
                <c:formatCode>General</c:formatCode>
                <c:ptCount val="2"/>
                <c:pt idx="0">
                  <c:v>610</c:v>
                </c:pt>
                <c:pt idx="1">
                  <c:v>150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DACC-4525-ABA4-CD4B21B72E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5965922893770591"/>
          <c:y val="0.42054527517861945"/>
          <c:w val="0.33195176342951477"/>
          <c:h val="0.3107733700038862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nserc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explosion val="3"/>
          <c:dPt>
            <c:idx val="0"/>
            <c:bubble3D val="0"/>
            <c:spPr>
              <a:solidFill>
                <a:srgbClr val="4C616D"/>
              </a:solidFill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9A5-4FB8-9B09-77D5D832B9D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9A5-4FB8-9B09-77D5D832B9D7}"/>
              </c:ext>
            </c:extLst>
          </c:dPt>
          <c:cat>
            <c:strRef>
              <c:f>Sheet1!$A$3:$A$4</c:f>
              <c:strCache>
                <c:ptCount val="2"/>
                <c:pt idx="0">
                  <c:v>Applications</c:v>
                </c:pt>
                <c:pt idx="1">
                  <c:v>Awards</c:v>
                </c:pt>
              </c:strCache>
            </c:strRef>
          </c:cat>
          <c:val>
            <c:numRef>
              <c:f>Sheet1!$B$3:$B$4</c:f>
              <c:numCache>
                <c:formatCode>General</c:formatCode>
                <c:ptCount val="2"/>
                <c:pt idx="0">
                  <c:v>1142</c:v>
                </c:pt>
                <c:pt idx="1">
                  <c:v>703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9A5-4FB8-9B09-77D5D832B9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5965922893770591"/>
          <c:y val="0.42054527517861945"/>
          <c:w val="0.33195176342951477"/>
          <c:h val="0.3107733700038862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nserc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explosion val="3"/>
          <c:dPt>
            <c:idx val="0"/>
            <c:bubble3D val="0"/>
            <c:spPr>
              <a:solidFill>
                <a:srgbClr val="4C616D"/>
              </a:solidFill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D29-44D2-B6DB-B19EDF5E94E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D29-44D2-B6DB-B19EDF5E94EB}"/>
              </c:ext>
            </c:extLst>
          </c:dPt>
          <c:cat>
            <c:strRef>
              <c:f>Sheet1!$A$3:$A$5</c:f>
              <c:strCache>
                <c:ptCount val="2"/>
                <c:pt idx="0">
                  <c:v>Applications</c:v>
                </c:pt>
                <c:pt idx="1">
                  <c:v>Awards</c:v>
                </c:pt>
              </c:strCache>
              <c:extLst/>
            </c:strRef>
          </c:cat>
          <c:val>
            <c:numRef>
              <c:f>Sheet1!$B$3:$B$5</c:f>
              <c:numCache>
                <c:formatCode>General</c:formatCode>
                <c:ptCount val="2"/>
                <c:pt idx="0">
                  <c:v>610</c:v>
                </c:pt>
                <c:pt idx="1">
                  <c:v>150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4-DD29-44D2-B6DB-B19EDF5E94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5965922893770591"/>
          <c:y val="0.42054527517861945"/>
          <c:w val="0.33195176342951477"/>
          <c:h val="0.3107733700038862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2.png>
</file>

<file path=ppt/media/image3.tif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76F9A-63C3-D08E-C62B-1707EA49F3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1ECA29-CAD4-A203-5359-30A8E1F87C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EEBE6D-56A7-1A75-8348-EBB829268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5FBFD-63FF-42D3-9310-7FC33E2CCF3D}" type="datetimeFigureOut">
              <a:rPr lang="en-CA" smtClean="0"/>
              <a:t>2022-07-25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A50A2-74E7-FAA2-6039-6FF00FAA3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3DA8F-491A-BB9F-9298-3F7DCBB57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1043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D8A98-EB4F-5FFB-C061-72ADF3CCA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A54284-32C7-6CF7-EE3F-ADBC755E57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F380A4-3CB5-B878-A52D-6AC83E2A7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5FBFD-63FF-42D3-9310-7FC33E2CCF3D}" type="datetimeFigureOut">
              <a:rPr lang="en-CA" smtClean="0"/>
              <a:t>2022-07-25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18F5B-FC78-9C34-1759-53E1B0FE1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DB34AD-E3D0-0D5D-F75E-E179D2009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53278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0222BD-7F00-AC6D-5696-A30FD4B6E2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A2F82D-9BA9-F1BE-45E7-468FA6039F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28FEA8-DE04-B6D8-84FB-9105C3701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5FBFD-63FF-42D3-9310-7FC33E2CCF3D}" type="datetimeFigureOut">
              <a:rPr lang="en-CA" smtClean="0"/>
              <a:t>2022-07-25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DFC1EB-0BAB-D765-8F93-AF6655042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30E43B-56E6-2475-CD62-CDAAEED48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7145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C1B7E-8773-73B5-628F-99E75A783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51B97-641E-B01F-1D2C-F86E1A120B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71A15-5E93-6F91-95EB-03BA1B13C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5FBFD-63FF-42D3-9310-7FC33E2CCF3D}" type="datetimeFigureOut">
              <a:rPr lang="en-CA" smtClean="0"/>
              <a:t>2022-07-25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8A3165-0B0F-B6A2-F4BC-5A02C83EB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73F5D-8E14-684D-83E3-A7D2BBBA8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4003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337FD-D9C1-A952-9F54-285CBDC76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E85BDF-582D-1EB8-43A5-2D52C653AC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0BDE47-B9B6-FAEE-AB78-9D321852F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5FBFD-63FF-42D3-9310-7FC33E2CCF3D}" type="datetimeFigureOut">
              <a:rPr lang="en-CA" smtClean="0"/>
              <a:t>2022-07-25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758FD2-F99D-FEDA-4C41-E420CC7D2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018C66-E38A-AC23-6315-E07C61543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4807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BDC27-A173-DCEA-A512-2F93E4BD4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8DDF9-B75B-08B2-9647-A2D037AA1A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53B99E-B81F-70D9-37BF-058282AE23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EA1CEF-205A-367B-37BB-13EA04C4A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5FBFD-63FF-42D3-9310-7FC33E2CCF3D}" type="datetimeFigureOut">
              <a:rPr lang="en-CA" smtClean="0"/>
              <a:t>2022-07-25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739CF1-284B-97E5-7E4E-C47FEFD4B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6E8E87-592A-A57F-5CAD-EF531F75F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7838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A3363-1E84-22FF-478F-E18C63BA3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4B9782-77B2-073E-4E4F-3E6BABE45E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43803F-D1B8-05A6-9A50-A86AD0586F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1831E7-C48E-0848-769D-FB9368ED00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9E4B7A-B415-83EE-3CF2-80E0D33085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CBCBC2-639D-9478-2CE4-DE9B36379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5FBFD-63FF-42D3-9310-7FC33E2CCF3D}" type="datetimeFigureOut">
              <a:rPr lang="en-CA" smtClean="0"/>
              <a:t>2022-07-25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B43E64-69EA-B5E4-0971-DF795FC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C9D755-B164-AE3E-E92D-7F6E241FA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1885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16516-CDB5-0408-E662-31C5B6684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316637-8BD6-7521-DA1E-D46BAE032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5FBFD-63FF-42D3-9310-7FC33E2CCF3D}" type="datetimeFigureOut">
              <a:rPr lang="en-CA" smtClean="0"/>
              <a:t>2022-07-25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F8583B-C454-4301-ED9E-F6B63B937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E401F6-BD91-6B4F-6FD4-A43B7B3AF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8646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64222E-D72B-6A16-679D-4199B7E4E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5FBFD-63FF-42D3-9310-7FC33E2CCF3D}" type="datetimeFigureOut">
              <a:rPr lang="en-CA" smtClean="0"/>
              <a:t>2022-07-25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AA2374-F36B-6A88-61FE-536B7CB6E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425C93-AD64-2671-D17C-8D60A2F9F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1508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DA4DD-601E-38F5-72BB-17B1A4FFC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1CB90-0AD2-A1B8-C258-09CF8B8C7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497879-96B4-1AF9-4507-DA6ACA69BE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9B55F7-E25E-F5FD-800F-EC0AD14B9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5FBFD-63FF-42D3-9310-7FC33E2CCF3D}" type="datetimeFigureOut">
              <a:rPr lang="en-CA" smtClean="0"/>
              <a:t>2022-07-25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A3348C-5DBF-CE76-7C4C-67F153D67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28B574-944B-9F15-57C9-981FBF79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86404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4F6CD-7909-F1C2-51F8-D0666C759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7F582B-C996-DEA7-3E19-3EE5FB0B8B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8E15BD-CC43-F0A8-78BB-B7C33CB0B4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F308B6-79CB-202A-9B83-FDAA95CA2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5FBFD-63FF-42D3-9310-7FC33E2CCF3D}" type="datetimeFigureOut">
              <a:rPr lang="en-CA" smtClean="0"/>
              <a:t>2022-07-25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BCF47-22C8-0A7A-A3AA-9CD25FA5E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8B91-66AE-9794-B32D-CB3A71811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29834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969779-1EA1-2A2A-FCA5-F88450091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ED305A-86FB-E074-E8FC-DB1A80EF7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2B840-C64F-B6C0-CF8B-0A79EEFB69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65FBFD-63FF-42D3-9310-7FC33E2CCF3D}" type="datetimeFigureOut">
              <a:rPr lang="en-CA" smtClean="0"/>
              <a:t>2022-07-25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D33D40-0E86-13A4-723F-98CB50F63E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0CE27C-1A09-A845-8D82-8D6134BB7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2A664B-F2D0-460D-99AC-4D67487D8B8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74656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8B8C05D5-F1CB-91FC-E17F-EA4E9B76AA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508" b="97742" l="9952" r="89963">
                        <a14:foregroundMark x1="38124" y1="19516" x2="48503" y2="22500"/>
                        <a14:foregroundMark x1="48503" y1="22500" x2="53379" y2="16371"/>
                        <a14:foregroundMark x1="53379" y1="16371" x2="54463" y2="6250"/>
                        <a14:foregroundMark x1="54463" y1="6250" x2="49301" y2="2581"/>
                        <a14:foregroundMark x1="49301" y1="2581" x2="43713" y2="8548"/>
                        <a14:foregroundMark x1="43713" y1="8548" x2="37496" y2="11815"/>
                        <a14:foregroundMark x1="37496" y1="11815" x2="38067" y2="19516"/>
                        <a14:foregroundMark x1="38067" y1="19516" x2="38466" y2="19516"/>
                        <a14:foregroundMark x1="58740" y1="97500" x2="64100" y2="94032"/>
                        <a14:foregroundMark x1="64100" y1="94032" x2="60650" y2="88024"/>
                        <a14:foregroundMark x1="60650" y1="88024" x2="58084" y2="94597"/>
                        <a14:foregroundMark x1="58084" y1="94597" x2="58654" y2="97742"/>
                        <a14:foregroundMark x1="75905" y1="70202" x2="75820" y2="699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007" y="0"/>
            <a:ext cx="96979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652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F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EEBE91B4-806C-DC44-0691-6BBD3C11F8F0}"/>
              </a:ext>
            </a:extLst>
          </p:cNvPr>
          <p:cNvSpPr/>
          <p:nvPr/>
        </p:nvSpPr>
        <p:spPr>
          <a:xfrm>
            <a:off x="436919" y="280657"/>
            <a:ext cx="11386907" cy="6310266"/>
          </a:xfrm>
          <a:prstGeom prst="rect">
            <a:avLst/>
          </a:prstGeom>
          <a:solidFill>
            <a:srgbClr val="C9DF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4" name="Picture 33" descr="Chart, bar chart&#10;&#10;Description automatically generated">
            <a:extLst>
              <a:ext uri="{FF2B5EF4-FFF2-40B4-BE49-F238E27FC236}">
                <a16:creationId xmlns:a16="http://schemas.microsoft.com/office/drawing/2014/main" id="{CA1847C2-4D05-5DEA-5F44-E36A011467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5" t="931" r="1652" b="914"/>
          <a:stretch/>
        </p:blipFill>
        <p:spPr>
          <a:xfrm>
            <a:off x="7163674" y="903627"/>
            <a:ext cx="3749392" cy="4817042"/>
          </a:xfrm>
          <a:prstGeom prst="rect">
            <a:avLst/>
          </a:prstGeom>
        </p:spPr>
      </p:pic>
      <p:pic>
        <p:nvPicPr>
          <p:cNvPr id="5" name="Content Placeholder 4" descr="A picture containing light, dark, lit, outdoor object&#10;&#10;Description automatically generated">
            <a:extLst>
              <a:ext uri="{FF2B5EF4-FFF2-40B4-BE49-F238E27FC236}">
                <a16:creationId xmlns:a16="http://schemas.microsoft.com/office/drawing/2014/main" id="{DDEECCBA-0536-5683-1EA6-5584CA757A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535" y="1043644"/>
            <a:ext cx="6811842" cy="4817043"/>
          </a:xfr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6B44274-2141-0E74-F80D-600654686EAD}"/>
              </a:ext>
            </a:extLst>
          </p:cNvPr>
          <p:cNvGrpSpPr/>
          <p:nvPr/>
        </p:nvGrpSpPr>
        <p:grpSpPr>
          <a:xfrm>
            <a:off x="10523069" y="4802797"/>
            <a:ext cx="979167" cy="509142"/>
            <a:chOff x="9310688" y="1203543"/>
            <a:chExt cx="979167" cy="509142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D66CA8B-2A74-DC5D-D5F9-988B4251B67C}"/>
                </a:ext>
              </a:extLst>
            </p:cNvPr>
            <p:cNvSpPr/>
            <p:nvPr/>
          </p:nvSpPr>
          <p:spPr>
            <a:xfrm>
              <a:off x="9310688" y="1259681"/>
              <a:ext cx="197643" cy="192882"/>
            </a:xfrm>
            <a:prstGeom prst="rect">
              <a:avLst/>
            </a:prstGeom>
            <a:solidFill>
              <a:srgbClr val="3A5683"/>
            </a:solidFill>
            <a:ln>
              <a:solidFill>
                <a:srgbClr val="39558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F797AB4-CBF9-9E8B-4699-F8FFC0B1483F}"/>
                </a:ext>
              </a:extLst>
            </p:cNvPr>
            <p:cNvSpPr/>
            <p:nvPr/>
          </p:nvSpPr>
          <p:spPr>
            <a:xfrm>
              <a:off x="9310688" y="1508522"/>
              <a:ext cx="197643" cy="192882"/>
            </a:xfrm>
            <a:prstGeom prst="rect">
              <a:avLst/>
            </a:prstGeom>
            <a:solidFill>
              <a:srgbClr val="439A86"/>
            </a:solidFill>
            <a:ln>
              <a:solidFill>
                <a:srgbClr val="439A8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FD66C66-4CB6-C606-D7DB-0BD3C826643D}"/>
                </a:ext>
              </a:extLst>
            </p:cNvPr>
            <p:cNvSpPr txBox="1"/>
            <p:nvPr/>
          </p:nvSpPr>
          <p:spPr>
            <a:xfrm>
              <a:off x="9508331" y="1203543"/>
              <a:ext cx="7815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CGS-M</a:t>
              </a:r>
              <a:endParaRPr lang="en-CA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CE93773-A671-048B-45E4-254A99E9239A}"/>
                </a:ext>
              </a:extLst>
            </p:cNvPr>
            <p:cNvSpPr txBox="1"/>
            <p:nvPr/>
          </p:nvSpPr>
          <p:spPr>
            <a:xfrm>
              <a:off x="9508331" y="1435686"/>
              <a:ext cx="7815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PGS-D</a:t>
              </a:r>
              <a:endParaRPr lang="en-CA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11" name="AutoShape 2">
            <a:extLst>
              <a:ext uri="{FF2B5EF4-FFF2-40B4-BE49-F238E27FC236}">
                <a16:creationId xmlns:a16="http://schemas.microsoft.com/office/drawing/2014/main" id="{4833DEDD-F55E-8E1F-4DCE-363AA9DA1AE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8375846-1536-63D0-4704-3E1D8DC1AC9B}"/>
              </a:ext>
            </a:extLst>
          </p:cNvPr>
          <p:cNvSpPr txBox="1"/>
          <p:nvPr/>
        </p:nvSpPr>
        <p:spPr>
          <a:xfrm>
            <a:off x="6940943" y="352651"/>
            <a:ext cx="4814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E6C4D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Remaining income after rent* and tuition**</a:t>
            </a:r>
            <a:endParaRPr lang="en-CA" b="1" dirty="0">
              <a:solidFill>
                <a:srgbClr val="EE6C4D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EB1A0E4-20AB-1BC4-DDB3-E942014E8BCD}"/>
              </a:ext>
            </a:extLst>
          </p:cNvPr>
          <p:cNvSpPr txBox="1"/>
          <p:nvPr/>
        </p:nvSpPr>
        <p:spPr>
          <a:xfrm>
            <a:off x="8914669" y="5896673"/>
            <a:ext cx="258756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* Average July </a:t>
            </a:r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2021</a:t>
            </a:r>
            <a:r>
              <a:rPr lang="en-US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rent for a 1-bedroom apartment</a:t>
            </a:r>
          </a:p>
          <a:p>
            <a:pPr algn="r"/>
            <a:r>
              <a:rPr lang="en-CA" sz="6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** Full-time Canadian graduate student tuition 2021 – 2022 (StatsCan)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F85E749-563E-3120-B064-7A2EDC7D8979}"/>
              </a:ext>
            </a:extLst>
          </p:cNvPr>
          <p:cNvSpPr txBox="1"/>
          <p:nvPr/>
        </p:nvSpPr>
        <p:spPr>
          <a:xfrm>
            <a:off x="1395790" y="404027"/>
            <a:ext cx="4852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E6C4D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Canadian Universities with NSERC awards</a:t>
            </a:r>
            <a:endParaRPr lang="en-CA" b="1" dirty="0">
              <a:solidFill>
                <a:srgbClr val="EE6C4D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675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light, dark, lit, outdoor object&#10;&#10;Description automatically generated">
            <a:extLst>
              <a:ext uri="{FF2B5EF4-FFF2-40B4-BE49-F238E27FC236}">
                <a16:creationId xmlns:a16="http://schemas.microsoft.com/office/drawing/2014/main" id="{DDEECCBA-0536-5683-1EA6-5584CA757A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9215" y="1249482"/>
            <a:ext cx="7114033" cy="5030739"/>
          </a:xfrm>
        </p:spPr>
      </p:pic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EF244DE-BDD7-2568-57C2-50CE1A000CD1}"/>
              </a:ext>
            </a:extLst>
          </p:cNvPr>
          <p:cNvGraphicFramePr/>
          <p:nvPr/>
        </p:nvGraphicFramePr>
        <p:xfrm>
          <a:off x="2769215" y="499266"/>
          <a:ext cx="3021442" cy="1672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B8AD8E3-2976-3B4D-FEFD-664FDEC63F16}"/>
              </a:ext>
            </a:extLst>
          </p:cNvPr>
          <p:cNvSpPr txBox="1"/>
          <p:nvPr/>
        </p:nvSpPr>
        <p:spPr>
          <a:xfrm>
            <a:off x="3160826" y="861555"/>
            <a:ext cx="810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n=150</a:t>
            </a:r>
            <a:endParaRPr lang="en-CA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6B679D-FDF2-800C-D2F6-2428659364C9}"/>
              </a:ext>
            </a:extLst>
          </p:cNvPr>
          <p:cNvSpPr txBox="1"/>
          <p:nvPr/>
        </p:nvSpPr>
        <p:spPr>
          <a:xfrm>
            <a:off x="3470638" y="1497918"/>
            <a:ext cx="1204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n=610</a:t>
            </a:r>
            <a:endParaRPr lang="en-CA" sz="14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FDCF22-A75C-83A7-B225-AD783A8FB34F}"/>
              </a:ext>
            </a:extLst>
          </p:cNvPr>
          <p:cNvSpPr txBox="1"/>
          <p:nvPr/>
        </p:nvSpPr>
        <p:spPr>
          <a:xfrm>
            <a:off x="4570915" y="675983"/>
            <a:ext cx="10806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NSERC PDF</a:t>
            </a:r>
          </a:p>
          <a:p>
            <a:r>
              <a:rPr lang="en-US" sz="1400" dirty="0"/>
              <a:t>$45,000/yr</a:t>
            </a:r>
            <a:endParaRPr lang="en-CA" sz="1400" dirty="0"/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3BBD89B1-A2A6-F5EE-0469-4BDEE9AE9CE3}"/>
              </a:ext>
            </a:extLst>
          </p:cNvPr>
          <p:cNvGraphicFramePr/>
          <p:nvPr/>
        </p:nvGraphicFramePr>
        <p:xfrm>
          <a:off x="6805303" y="499266"/>
          <a:ext cx="3021442" cy="1672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50FBCD5F-6ED9-2F01-B643-C934E9656207}"/>
              </a:ext>
            </a:extLst>
          </p:cNvPr>
          <p:cNvSpPr txBox="1"/>
          <p:nvPr/>
        </p:nvSpPr>
        <p:spPr>
          <a:xfrm>
            <a:off x="7113787" y="1095593"/>
            <a:ext cx="810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n=703*</a:t>
            </a:r>
            <a:endParaRPr lang="en-CA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4E228E-82F9-A672-45F9-6F06674A68DF}"/>
              </a:ext>
            </a:extLst>
          </p:cNvPr>
          <p:cNvSpPr txBox="1"/>
          <p:nvPr/>
        </p:nvSpPr>
        <p:spPr>
          <a:xfrm>
            <a:off x="7620693" y="1487320"/>
            <a:ext cx="1204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n=1142*</a:t>
            </a:r>
            <a:endParaRPr lang="en-CA" sz="1400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AC1D6F-A769-DDAE-8644-0582D466BACB}"/>
              </a:ext>
            </a:extLst>
          </p:cNvPr>
          <p:cNvSpPr txBox="1"/>
          <p:nvPr/>
        </p:nvSpPr>
        <p:spPr>
          <a:xfrm>
            <a:off x="8607003" y="675983"/>
            <a:ext cx="12041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NSERC PGS-D</a:t>
            </a:r>
          </a:p>
          <a:p>
            <a:r>
              <a:rPr lang="en-US" sz="1400" dirty="0"/>
              <a:t>$21,000/yr</a:t>
            </a:r>
            <a:endParaRPr lang="en-CA" sz="1400" dirty="0"/>
          </a:p>
        </p:txBody>
      </p:sp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3B49AA79-5EC1-FB32-054E-E4DEEA7FED94}"/>
              </a:ext>
            </a:extLst>
          </p:cNvPr>
          <p:cNvGraphicFramePr/>
          <p:nvPr/>
        </p:nvGraphicFramePr>
        <p:xfrm>
          <a:off x="7622924" y="2281404"/>
          <a:ext cx="3021442" cy="1672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8BFA8F11-BE01-92DE-63F2-3F34D3D95A5F}"/>
              </a:ext>
            </a:extLst>
          </p:cNvPr>
          <p:cNvSpPr txBox="1"/>
          <p:nvPr/>
        </p:nvSpPr>
        <p:spPr>
          <a:xfrm>
            <a:off x="8014535" y="2643693"/>
            <a:ext cx="810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n=150</a:t>
            </a:r>
            <a:endParaRPr lang="en-CA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726E804-62E2-14DD-2E65-F9385B5B0EFB}"/>
              </a:ext>
            </a:extLst>
          </p:cNvPr>
          <p:cNvSpPr txBox="1"/>
          <p:nvPr/>
        </p:nvSpPr>
        <p:spPr>
          <a:xfrm>
            <a:off x="8222747" y="3313759"/>
            <a:ext cx="1204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n=610</a:t>
            </a:r>
            <a:endParaRPr lang="en-CA" sz="14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85235E4-7128-67D4-ACB4-2DF6DF083A49}"/>
              </a:ext>
            </a:extLst>
          </p:cNvPr>
          <p:cNvSpPr txBox="1"/>
          <p:nvPr/>
        </p:nvSpPr>
        <p:spPr>
          <a:xfrm>
            <a:off x="9424624" y="2458121"/>
            <a:ext cx="12197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NSERC CGS-M</a:t>
            </a:r>
          </a:p>
          <a:p>
            <a:r>
              <a:rPr lang="en-US" sz="1400" dirty="0"/>
              <a:t>$17,500/yr</a:t>
            </a:r>
            <a:endParaRPr lang="en-CA" sz="1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3A9B477-C402-C89B-C494-6E8BD15B0965}"/>
              </a:ext>
            </a:extLst>
          </p:cNvPr>
          <p:cNvSpPr txBox="1"/>
          <p:nvPr/>
        </p:nvSpPr>
        <p:spPr>
          <a:xfrm>
            <a:off x="8607003" y="1670121"/>
            <a:ext cx="14791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* NSERC reports PGS-D/CGS-D combined</a:t>
            </a:r>
            <a:endParaRPr lang="en-CA" sz="800" dirty="0"/>
          </a:p>
        </p:txBody>
      </p:sp>
    </p:spTree>
    <p:extLst>
      <p:ext uri="{BB962C8B-B14F-4D97-AF65-F5344CB8AC3E}">
        <p14:creationId xmlns:p14="http://schemas.microsoft.com/office/powerpoint/2010/main" val="3399767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Chart, line chart&#10;&#10;Description automatically generated">
            <a:extLst>
              <a:ext uri="{FF2B5EF4-FFF2-40B4-BE49-F238E27FC236}">
                <a16:creationId xmlns:a16="http://schemas.microsoft.com/office/drawing/2014/main" id="{9BF1DA6C-3448-6BE0-B665-66305C2263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621" y="118950"/>
            <a:ext cx="8427137" cy="662010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C6553FB-AF9B-8645-B443-86CDF1C88680}"/>
              </a:ext>
            </a:extLst>
          </p:cNvPr>
          <p:cNvSpPr txBox="1"/>
          <p:nvPr/>
        </p:nvSpPr>
        <p:spPr>
          <a:xfrm>
            <a:off x="8383310" y="2299842"/>
            <a:ext cx="1359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PDF Funding</a:t>
            </a:r>
            <a:endParaRPr lang="en-C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7C4A54-1478-464B-55F0-D497E0E9B074}"/>
              </a:ext>
            </a:extLst>
          </p:cNvPr>
          <p:cNvSpPr txBox="1"/>
          <p:nvPr/>
        </p:nvSpPr>
        <p:spPr>
          <a:xfrm>
            <a:off x="8246478" y="5177072"/>
            <a:ext cx="157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PGS-D Funding</a:t>
            </a:r>
            <a:endParaRPr lang="en-C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19AA81-F4C6-060B-268C-298A397BE7AF}"/>
              </a:ext>
            </a:extLst>
          </p:cNvPr>
          <p:cNvSpPr txBox="1"/>
          <p:nvPr/>
        </p:nvSpPr>
        <p:spPr>
          <a:xfrm>
            <a:off x="8217848" y="5661157"/>
            <a:ext cx="1633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CGS-M Funding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806693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1691</TotalTime>
  <Words>87</Words>
  <Application>Microsoft Office PowerPoint</Application>
  <PresentationFormat>Widescreen</PresentationFormat>
  <Paragraphs>22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Courtney Robichaud</dc:creator>
  <cp:lastModifiedBy>Courtney Robichaud</cp:lastModifiedBy>
  <cp:revision>15</cp:revision>
  <dcterms:created xsi:type="dcterms:W3CDTF">2022-07-21T16:10:29Z</dcterms:created>
  <dcterms:modified xsi:type="dcterms:W3CDTF">2022-07-26T16:18:37Z</dcterms:modified>
</cp:coreProperties>
</file>

<file path=docProps/thumbnail.jpeg>
</file>